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069f030edca4c76" /><Relationship Type="http://schemas.openxmlformats.org/officeDocument/2006/relationships/extended-properties" Target="/docProps/app.xml" Id="R77332c44bbd046cf" /><Relationship Type="http://schemas.openxmlformats.org/officeDocument/2006/relationships/officeDocument" Target="/ppt/presentation.xml" Id="Rdb2ea15ee080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5a81df3bc47da"/>
  </p:sldMasterIdLst>
  <p:notesMasterIdLst>
    <p:notesMasterId xmlns:r="http://schemas.openxmlformats.org/officeDocument/2006/relationships" r:id="R287528c4420e448f"/>
  </p:notesMasterIdLst>
  <p:sldIdLst>
    <p:sldId xmlns:r="http://schemas.openxmlformats.org/officeDocument/2006/relationships" id="256" r:id="Reb5ac41c20c64cf3"/>
    <p:sldId xmlns:r="http://schemas.openxmlformats.org/officeDocument/2006/relationships" id="257" r:id="R074c889be85046ce"/>
    <p:sldId xmlns:r="http://schemas.openxmlformats.org/officeDocument/2006/relationships" id="258" r:id="Rd62065daf11c4c88"/>
    <p:sldId xmlns:r="http://schemas.openxmlformats.org/officeDocument/2006/relationships" id="259" r:id="R4208c35d76fa44e5"/>
    <p:sldId xmlns:r="http://schemas.openxmlformats.org/officeDocument/2006/relationships" id="260" r:id="R7e195ba67b5c4b46"/>
    <p:sldId xmlns:r="http://schemas.openxmlformats.org/officeDocument/2006/relationships" id="261" r:id="Rd48a8ab8d8904b5b"/>
    <p:sldId xmlns:r="http://schemas.openxmlformats.org/officeDocument/2006/relationships" id="262" r:id="R734824c295a14c79"/>
    <p:sldId xmlns:r="http://schemas.openxmlformats.org/officeDocument/2006/relationships" id="263" r:id="R1d9c2ef2357946c0"/>
    <p:sldId xmlns:r="http://schemas.openxmlformats.org/officeDocument/2006/relationships" id="264" r:id="R9082e261a7be4395"/>
    <p:sldId xmlns:r="http://schemas.openxmlformats.org/officeDocument/2006/relationships" id="265" r:id="R9b0824e02b3743c9"/>
    <p:sldId xmlns:r="http://schemas.openxmlformats.org/officeDocument/2006/relationships" id="266" r:id="R9f8177e23697421e"/>
    <p:sldId xmlns:r="http://schemas.openxmlformats.org/officeDocument/2006/relationships" id="267" r:id="R448468d86555412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d6c207205754f64" /><Relationship Type="http://schemas.openxmlformats.org/officeDocument/2006/relationships/slideMaster" Target="/ppt/slideMasters/slideMaster1.xml" Id="Ra725a81df3bc47da" /><Relationship Type="http://schemas.openxmlformats.org/officeDocument/2006/relationships/notesMaster" Target="/ppt/notesMasters/notesMaster1.xml" Id="R287528c4420e448f" /><Relationship Type="http://schemas.openxmlformats.org/officeDocument/2006/relationships/presProps" Target="/ppt/presProps.xml" Id="R8ad0e48188e24c54" /><Relationship Type="http://schemas.openxmlformats.org/officeDocument/2006/relationships/tableStyles" Target="/ppt/tableStyles.xml" Id="R1f2823cb0cff4035" /><Relationship Type="http://schemas.openxmlformats.org/officeDocument/2006/relationships/slide" Target="/ppt/slides/slide1.xml" Id="Reb5ac41c20c64cf3" /><Relationship Type="http://schemas.openxmlformats.org/officeDocument/2006/relationships/slide" Target="/ppt/slides/slide2.xml" Id="R074c889be85046ce" /><Relationship Type="http://schemas.openxmlformats.org/officeDocument/2006/relationships/slide" Target="/ppt/slides/slide3.xml" Id="Rd62065daf11c4c88" /><Relationship Type="http://schemas.openxmlformats.org/officeDocument/2006/relationships/slide" Target="/ppt/slides/slide4.xml" Id="R4208c35d76fa44e5" /><Relationship Type="http://schemas.openxmlformats.org/officeDocument/2006/relationships/slide" Target="/ppt/slides/slide5.xml" Id="R7e195ba67b5c4b46" /><Relationship Type="http://schemas.openxmlformats.org/officeDocument/2006/relationships/slide" Target="/ppt/slides/slide6.xml" Id="Rd48a8ab8d8904b5b" /><Relationship Type="http://schemas.openxmlformats.org/officeDocument/2006/relationships/slide" Target="/ppt/slides/slide7.xml" Id="R734824c295a14c79" /><Relationship Type="http://schemas.openxmlformats.org/officeDocument/2006/relationships/slide" Target="/ppt/slides/slide8.xml" Id="R1d9c2ef2357946c0" /><Relationship Type="http://schemas.openxmlformats.org/officeDocument/2006/relationships/slide" Target="/ppt/slides/slide9.xml" Id="R9082e261a7be4395" /><Relationship Type="http://schemas.openxmlformats.org/officeDocument/2006/relationships/slide" Target="/ppt/slides/slide10.xml" Id="R9b0824e02b3743c9" /><Relationship Type="http://schemas.openxmlformats.org/officeDocument/2006/relationships/slide" Target="/ppt/slides/slide11.xml" Id="R9f8177e23697421e" /><Relationship Type="http://schemas.openxmlformats.org/officeDocument/2006/relationships/slide" Target="/ppt/slides/slide12.xml" Id="R448468d86555412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648443a8bd047e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fbeac23e8154fd3" /><Relationship Type="http://schemas.openxmlformats.org/officeDocument/2006/relationships/notesMaster" Target="/ppt/notesMasters/notesMaster1.xml" Id="R98564bc363284ae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554aecfc9244578" /><Relationship Type="http://schemas.openxmlformats.org/officeDocument/2006/relationships/notesMaster" Target="/ppt/notesMasters/notesMaster1.xml" Id="R1031294323874d7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63d6ae569bf4a0c" /><Relationship Type="http://schemas.openxmlformats.org/officeDocument/2006/relationships/notesMaster" Target="/ppt/notesMasters/notesMaster1.xml" Id="Rcd5409756eb14aa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27d6ba468054bf4" /><Relationship Type="http://schemas.openxmlformats.org/officeDocument/2006/relationships/notesMaster" Target="/ppt/notesMasters/notesMaster1.xml" Id="Re596340e1a1144e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b2b5ed080904436" /><Relationship Type="http://schemas.openxmlformats.org/officeDocument/2006/relationships/notesMaster" Target="/ppt/notesMasters/notesMaster1.xml" Id="R762b218d76464a5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1c4ffa5e5074989" /><Relationship Type="http://schemas.openxmlformats.org/officeDocument/2006/relationships/notesMaster" Target="/ppt/notesMasters/notesMaster1.xml" Id="R1b1edeff25314c6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8d04a27f7b14d7b" /><Relationship Type="http://schemas.openxmlformats.org/officeDocument/2006/relationships/notesMaster" Target="/ppt/notesMasters/notesMaster1.xml" Id="R410766c367294b6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6b202a0566d4afb" /><Relationship Type="http://schemas.openxmlformats.org/officeDocument/2006/relationships/notesMaster" Target="/ppt/notesMasters/notesMaster1.xml" Id="R83dbd230438e47b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7c0dd117903488c" /><Relationship Type="http://schemas.openxmlformats.org/officeDocument/2006/relationships/notesMaster" Target="/ppt/notesMasters/notesMaster1.xml" Id="R2106bf5528134ba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3e53ec3e7c3450f" /><Relationship Type="http://schemas.openxmlformats.org/officeDocument/2006/relationships/notesMaster" Target="/ppt/notesMasters/notesMaster1.xml" Id="R221d355fe680411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a9803820ed64a0a" /><Relationship Type="http://schemas.openxmlformats.org/officeDocument/2006/relationships/notesMaster" Target="/ppt/notesMasters/notesMaster1.xml" Id="R64a444b3b12f4dd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547dea7a7d24944" /><Relationship Type="http://schemas.openxmlformats.org/officeDocument/2006/relationships/notesMaster" Target="/ppt/notesMasters/notesMaster1.xml" Id="R86ca6757111344b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本資料は3社打ち合わせのための確認案。現時点で合意済みの項目はない。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ランニングコストと追加開発費の区分を含め、全項目が打ち合わせで確認する案。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記載内容はすべて打ち合わせで確認する案。合意した項目だけを後日文書化する。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本スライドは打ち合わせの確認順序。現時点で合意済みの項目はない。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目次。全項目は打ち合わせで確認する案であり、現時点で合意済みの事項はない。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左右とも打ち合わせで確認する案であり、合意済みの項目ではない。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ユーザーが提示した役割イメージを軸にした確認案。担当範囲と責任分界を打ち合わせで確認する。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初期開発費100万円は、AIツール利用料・開発工数などを含む想定額。支出済みではない。金額と3者均等負担はいずれも打ち合わせで確認する案。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100万円はAIツール利用料・開発工数などを含む初期開発費の想定額であり、支出済みではない。精算方法と最終負担額は打ち合わせで確認する案。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計算例を含め、立替回収方法と終了時の残額処理は打ち合わせで確認する案。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売上からランニングコスト（実費）を控除し、残額を3者で均等按分する案。個別経費は3社が事前承認した場合のみ控除する。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出典: 参照会話「役割費用分配整理」（2026-09-16時点）。</a:t>
            </a:r>
          </a:p>
          <a:p xmlns:a="http://schemas.openxmlformats.org/drawingml/2006/main">
            <a:r>
              <a:t>実費計算とAI経営共創パートナーズによる月例報告を含め、スライド全体が打ち合わせで確認する案。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4555da20141a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2a35f27cdc3474e" /><Relationship Type="http://schemas.openxmlformats.org/officeDocument/2006/relationships/slideLayout" Target="/ppt/slideLayouts/slideLayout1.xml" Id="R9d4cb633e79643f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cb633e79643f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1a797eee1481e" /><Relationship Type="http://schemas.openxmlformats.org/officeDocument/2006/relationships/notesSlide" Target="/ppt/notesSlides/notesSlide1.xml" Id="Ra21d7c2fcbe8409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3eb730e41468c" /><Relationship Type="http://schemas.openxmlformats.org/officeDocument/2006/relationships/notesSlide" Target="/ppt/notesSlides/notesSlide10.xml" Id="Re4882b04b0ae436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71e71c33541fa" /><Relationship Type="http://schemas.openxmlformats.org/officeDocument/2006/relationships/notesSlide" Target="/ppt/notesSlides/notesSlide11.xml" Id="Rc8dbbc55a6b74f9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ba6b8f7eb4492" /><Relationship Type="http://schemas.openxmlformats.org/officeDocument/2006/relationships/notesSlide" Target="/ppt/notesSlides/notesSlide12.xml" Id="R657c285d54c1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7975f82343d6" /><Relationship Type="http://schemas.openxmlformats.org/officeDocument/2006/relationships/notesSlide" Target="/ppt/notesSlides/notesSlide2.xml" Id="R7671572c5799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8d2f2c2784bc1" /><Relationship Type="http://schemas.openxmlformats.org/officeDocument/2006/relationships/notesSlide" Target="/ppt/notesSlides/notesSlide3.xml" Id="Rb81dc4396c61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4f23698a435c" /><Relationship Type="http://schemas.openxmlformats.org/officeDocument/2006/relationships/notesSlide" Target="/ppt/notesSlides/notesSlide4.xml" Id="Rb74721b93fcd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8609f21545b6" /><Relationship Type="http://schemas.openxmlformats.org/officeDocument/2006/relationships/notesSlide" Target="/ppt/notesSlides/notesSlide5.xml" Id="R1cbfb7ab3d68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a44c8b2e4af4" /><Relationship Type="http://schemas.openxmlformats.org/officeDocument/2006/relationships/notesSlide" Target="/ppt/notesSlides/notesSlide6.xml" Id="Rd01afec8c0a2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dcdc31a84f74" /><Relationship Type="http://schemas.openxmlformats.org/officeDocument/2006/relationships/notesSlide" Target="/ppt/notesSlides/notesSlide7.xml" Id="R5da7c779735a46d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de1f8c2244170" /><Relationship Type="http://schemas.openxmlformats.org/officeDocument/2006/relationships/notesSlide" Target="/ppt/notesSlides/notesSlide8.xml" Id="R4f204b13c26840d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c81cc28074d34" /><Relationship Type="http://schemas.openxmlformats.org/officeDocument/2006/relationships/notesSlide" Target="/ppt/notesSlides/notesSlide9.xml" Id="Rd6242fde0f344d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3A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600FBE-2799-4466-A5C1-E2AC8EBEC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7B3E"/>
          </a:solidFill>
          <a:ln xmlns:a="http://schemas.openxmlformats.org/drawingml/2006/main" w="0">
            <a:solidFill>
              <a:srgbClr val="B27B3E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099C57-CD3F-450A-BCE0-AC0A537F8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048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EFE3D2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EFE3D2"/>
                </a:solidFill>
                <a:latin typeface="Hiragino Sans"/>
                <a:ea typeface="Hiragino Sans"/>
                <a:cs typeface="Hiragino Sans"/>
              </a:rPr>
              <a:t>店長エージェント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A66117-14D2-4531-9D64-09CE8B898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66850"/>
            <a:ext cx="8096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4500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4500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3社の役割・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4500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4500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費用分配整理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92C53A-F0F3-4C69-AA7C-D27699A26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8140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27B3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16D740-5E5A-4BF9-AF0D-D391FEBB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62400"/>
            <a:ext cx="685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875" b="0">
                <a:solidFill>
                  <a:srgbClr val="E7E5DD"/>
                </a:solidFill>
                <a:latin typeface="Hiragino Sans"/>
                <a:ea typeface="Hiragino Sans"/>
                <a:cs typeface="Hiragino Sans"/>
              </a:defRPr>
            </a:pPr>
            <a:r>
              <a:rPr sz="1875" b="0">
                <a:solidFill>
                  <a:srgbClr val="E7E5DD"/>
                </a:solidFill>
                <a:latin typeface="Hiragino Sans"/>
                <a:ea typeface="Hiragino Sans"/>
                <a:cs typeface="Hiragino Sans"/>
              </a:rPr>
              <a:t>役割分担、初期開発費、月次精算の条件を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75" b="0">
                <a:solidFill>
                  <a:srgbClr val="E7E5DD"/>
                </a:solidFill>
                <a:latin typeface="Hiragino Sans"/>
                <a:ea typeface="Hiragino Sans"/>
                <a:cs typeface="Hiragino Sans"/>
              </a:defRPr>
            </a:pPr>
            <a:r>
              <a:rPr sz="1875" b="0">
                <a:solidFill>
                  <a:srgbClr val="E7E5DD"/>
                </a:solidFill>
                <a:latin typeface="Hiragino Sans"/>
                <a:ea typeface="Hiragino Sans"/>
                <a:cs typeface="Hiragino Sans"/>
              </a:rPr>
              <a:t>3社で確認するための資料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B3B02A-123C-43F6-95C6-C0AD705A7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3400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1">
                <a:solidFill>
                  <a:srgbClr val="EFE3D2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1">
                <a:solidFill>
                  <a:srgbClr val="EFE3D2"/>
                </a:solidFill>
                <a:latin typeface="Hiragino Sans"/>
                <a:ea typeface="Hiragino Sans"/>
                <a:cs typeface="Hiragino Sans"/>
              </a:rPr>
              <a:t>打ち合わせ用　｜　全項目は未合意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317AF7-70C5-4289-B3B7-8B37B0879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817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0">
                <a:solidFill>
                  <a:srgbClr val="C9C7BF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0">
                <a:solidFill>
                  <a:srgbClr val="C9C7BF"/>
                </a:solidFill>
                <a:latin typeface="Hiragino Sans"/>
                <a:ea typeface="Hiragino Sans"/>
                <a:cs typeface="Hiragino Sans"/>
              </a:rPr>
              <a:t>2026.09.16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8B4B9B-8663-4248-BCEE-7BF06BCF5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085850"/>
            <a:ext cx="0" cy="45910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9645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780D1C-530A-4932-8052-84301C75E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352550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EFE3D2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EFE3D2"/>
                </a:solidFill>
                <a:latin typeface="Hiragino Sans"/>
                <a:ea typeface="Hiragino Sans"/>
                <a:cs typeface="Hiragino Sans"/>
              </a:rPr>
              <a:t>参加者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7D8411-B496-46D9-8AB3-1529039B9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03835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202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巧報社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E6E4A3-70BD-4C37-A343-7760E667F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91465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202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向井氏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139B42-4D42-465E-B179-B43EDC21C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790950"/>
            <a:ext cx="228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87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187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AI経営共創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87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187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パートナーズ株式会社</a:t>
            </a:r>
          </a:p>
        </p:txBody>
      </p:sp>
    </p:spTree>
    <p:extLst>
      <p:ext uri="{BB962C8B-B14F-4D97-AF65-F5344CB8AC3E}">
        <p14:creationId xmlns:p14="http://schemas.microsoft.com/office/powerpoint/2010/main" val="12474236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646765A-F568-41A2-9E74-0C1F8BCBA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6A35DF-09EC-4BDF-8269-645346570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40CBA0-65D9-46F2-ACDC-90B946B6F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ランニングコストと追加開発費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9F3408-9BE0-448C-836D-1CAFD6106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33375"/>
            <a:ext cx="11715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29FA99-370E-4D21-B70D-922ABFADF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628650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4FF8EB-81BC-4F74-8ECC-C9CB4709C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CEB899-82B8-4B1C-8937-A1230C7AD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C36E49-E9DA-4D32-8EE8-CE5416744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E51878-09BE-4BAE-98BE-C7C0B7134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10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48CA02-9B60-4E13-914D-8D30113D0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月次の実費と個別投資を分けて管理する案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BDA62B-3967-42C8-B7F1-00BAC3F27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6450"/>
            <a:ext cx="0" cy="3390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00135E-4FA0-45F6-9C23-D70DF9324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685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73A3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EE26BF-DD9A-4B15-A219-0AC00D350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20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ランニングコスト（実費）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23873B-638F-44E0-94EF-9EFA062B4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38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サービス利用に応じて実際に発生した費用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0B17B7-D863-4534-A60D-619BDAB6E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303E04-5F95-4F01-A95D-FAF8E2EC9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90900"/>
            <a:ext cx="424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店舗別のAPI利用料金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91A7FC-7AE6-4084-BCE0-F31CEF9F1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251DBB2-301D-4AA4-AB2A-4E253A353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81450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サーバー・DB・外部サービス等の実費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E352AA-3A77-46D3-AA71-27AA44FFD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6AD0B9-AF84-432B-B170-9A3569924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48200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AI経営共創パートナーズが月例報告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588F771-8F6C-4C8C-9455-A541744B7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530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売上から実費を先に控除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69765F-99B6-463F-8930-572CA82E3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095500"/>
            <a:ext cx="685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27B3E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42A423-B71E-4CF4-9B4E-70C86F159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3431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20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追加開発費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34BB62-8FF6-4E97-81A5-DDDDE4F44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838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新機能・大幅改修のための個別投資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AF208C-C04C-40CF-8CB7-5EA3E92AF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4099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A23D286-0E83-403E-867D-46C1D83EC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390900"/>
            <a:ext cx="424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着手前に範囲と見積を確認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501C6B2-3E65-4623-BAE6-95726BE46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005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4D7627B-8757-4933-A4F0-1206CF489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981450"/>
            <a:ext cx="424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3者の承認方法を決める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88EBD2-E1A6-4CE3-9BEB-671ED26BB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5910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89AE52B-0B2C-49A6-8C06-E914F1A81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572000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負担者と回収方法を案件ごとに決める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5230A60-487A-4934-9590-255DDAD31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3530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実費には自動で含めない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928866D-5EA4-4681-8A9E-E137B1A58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共通費の店舗配賦、報告様式、追加開発の承認者と負担方法は未決</a:t>
            </a:r>
          </a:p>
        </p:txBody>
      </p:sp>
    </p:spTree>
    <p:extLst>
      <p:ext uri="{BB962C8B-B14F-4D97-AF65-F5344CB8AC3E}">
        <p14:creationId xmlns:p14="http://schemas.microsoft.com/office/powerpoint/2010/main" val="62389470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AA31D7A-43DE-4BDF-8428-215E9C2B2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C7E2A4-30FE-496E-9343-75581A427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A0B225-22FF-45E4-93E3-04C0061D5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3社打ち合わせ用の確認メモ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654AC6-F376-4865-9F4E-54C8F851D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33375"/>
            <a:ext cx="11715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EF5591-EEE3-456F-AE4C-DFB1CBC04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628650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75C3D1-0AD9-49FA-AB3B-707FCE570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A6E93C-0052-4913-9F5C-B872AA1C4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B2ED66-DCEE-455A-9758-F799DD992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9EA2DD-E13C-45A3-AE0E-FA9A0229D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11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3166D6-5BA4-4353-81D0-5EE64DF40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504950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D349C0-AE2D-4135-B583-836BCD423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14954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初期開発費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E38B12-BF56-4ACD-96FD-471E26D0F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1476375"/>
            <a:ext cx="7715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想定額100万円を3者で均等負担する案。巧報社と向井氏は333,333円を基準とする。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0547F1-2889-4112-BD9D-F20941654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190750"/>
            <a:ext cx="9639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9B6556-D264-480C-B2AA-9BEDFB74B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00300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A29F99-F71F-47CC-9C3A-8D02D49DC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39077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初期精算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0CBA83-5AE9-4F99-8485-CCC253BF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371725"/>
            <a:ext cx="7715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巧報社が自身の負担分と向井氏分の立替を合わせ、666,666円を支払う案。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4E1D760-C9F9-474D-9FEC-E9455B6B6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086100"/>
            <a:ext cx="9639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049819-83E7-4B85-99E8-5173980CB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C46657-7ED0-4B4B-AD8E-5C76CFD09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2861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立替回収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AB4FF1-372D-4264-97CE-E4D6651A0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267075"/>
            <a:ext cx="7715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向井氏の月次按分額を、333,333円の回収完了まで巧報社へ充当する案。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5092E5-2B32-44E6-8773-565B7A32F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981450"/>
            <a:ext cx="9639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F415DE-CC47-4ACF-91C2-858AFC94E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91000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30AA36A-178A-44DF-B81F-C33FA35B8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18147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終了時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22AC27-5494-46F5-A347-D328D7F34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162425"/>
            <a:ext cx="7715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事業終了時に未返済残高がある場合、向井氏が残額を巧報社へ支払う案。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C14BC9B-AF4D-414F-A72A-D70917EC6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876800"/>
            <a:ext cx="9639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DCF048-429E-43E1-AB31-860B9AEBD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86350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3D84E1D-69EE-468A-B4E3-BA49B42E5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0768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月次按分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B529135-F02A-42C7-9D12-1C4F9A17A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5057775"/>
            <a:ext cx="7715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AI経営共創パートナーズが実費を報告し、控除後の残額を3者で均等按分する案。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8D1E6AE-8E80-4F0C-9314-E8DB650BD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082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9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契約条項・請求書の名目・会計処理は、3社の契約担当者と専門家が最終確認する</a:t>
            </a:r>
          </a:p>
        </p:txBody>
      </p:sp>
    </p:spTree>
    <p:extLst>
      <p:ext uri="{BB962C8B-B14F-4D97-AF65-F5344CB8AC3E}">
        <p14:creationId xmlns:p14="http://schemas.microsoft.com/office/powerpoint/2010/main" val="173268138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31E1149-D47C-432C-A1A8-FDC37B640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E5B903-0540-4BF1-9A70-CF8DA87FB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576139-C129-4DAF-A156-0D976D2F3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打ち合わせで確認する5テーマ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E9D646-35ED-451B-8E79-4CABDAB18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9AB73A-60A7-4DB5-8A23-2AC86178B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E51CD1-9C9F-4071-953D-BA73329F2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6CF996-5A89-446E-9BB4-9F3FC5FFD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12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DB162A-4DBA-409D-8691-E7BFF8FF0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合意できた内容だけを文書化する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56A168-902B-428E-A53E-FE24F52A7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1455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A48681-B1D4-45BB-86A8-4185D3261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1240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役割分担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34A0AA-4F12-4591-9740-617ECB119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133600"/>
            <a:ext cx="714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各社の責任、判断権限、顧客対応、障害対応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146077-1979-4C7C-8359-7DB6CBD49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8605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E3BF12-FBB1-44C3-A37D-8CEE20737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5750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EC13C1-C92B-43B2-9BFC-8FB7DB3BB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86702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初期費用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E7835F-5B14-4DA5-9F04-D7CBD8261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876550"/>
            <a:ext cx="714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想定額100万円、3者均等負担、巧報社からの初期精算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1C75BA-D868-4CCC-B82D-AB10EBF3F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2900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688E17-CFEF-4DA7-BC02-C6F4DCC06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0045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25C19E-EA6A-4C88-B997-DAB85FB75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6099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立替回収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D13F73-5371-4197-89FA-3EE4C8C98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19500"/>
            <a:ext cx="714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向井氏の按分額からの充当、事業終了時の残額処理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25F4022-5297-4BC5-B2D5-440C6CBFC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17195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308342-013F-4630-A5DD-7BDEEE0AD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4340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C0CC64B-87E4-439D-8232-B57C44C5F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35292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月次精算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93E478F-2B76-4FB9-BC34-594FF2F97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362450"/>
            <a:ext cx="714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実費費目、店舗別報告、共通費配賦、利益の3者按分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D8A33A9-143A-48DF-A855-FC11125E8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91490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E99F63-68C9-4870-940F-639951B21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8635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811B190-02EF-4E68-974B-EF13181EB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958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追加開発・離脱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B1DBB1E-21EE-4D0A-86AA-06E3A15FF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105400"/>
            <a:ext cx="714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承認、費用負担、回収、保守継続、権利の扱い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56C8446-ED35-4C03-9E86-1C9B62B95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8204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B6C332E-9961-421B-AE79-A6CE7EDC3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29325"/>
            <a:ext cx="10363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確認結果は、合意した項目だけを3社合意書と月次精算表へ反映</a:t>
            </a:r>
          </a:p>
        </p:txBody>
      </p:sp>
    </p:spTree>
    <p:extLst>
      <p:ext uri="{BB962C8B-B14F-4D97-AF65-F5344CB8AC3E}">
        <p14:creationId xmlns:p14="http://schemas.microsoft.com/office/powerpoint/2010/main" val="92375242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838F1F5-C268-400B-A340-D67B17911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AD5496-F4E5-4B12-B258-FA24329D1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97BBA3-A3C0-4EDE-8F62-3D18A4FCB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目次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A7B92A-88F5-4574-9069-E2AB9021E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B6593E-26C5-4C21-B936-4890C6599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16C9F3-0277-46E6-BFDB-5B5024AF7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8187CF-1A15-4596-AAB9-76FE83A88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8990B2-35A6-4131-8DBF-EF5B4E345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3社協議で確認する内容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66B8A6-2F3A-4C98-9EEE-9D73DE17D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00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B78E3F-9F2C-4874-ADC8-D2EDBFD74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990725"/>
            <a:ext cx="2333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整理案と役割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0F97E0-FF14-4C82-ABBA-1E4FB2908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009775"/>
            <a:ext cx="552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現在の整理案、打ち合わせで決める詳細、3社の役割分担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55710D-B37C-4219-A634-921D25C23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000250"/>
            <a:ext cx="104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03–04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5F1F82-9D11-4CDB-B17F-DFAC0BFB6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552700"/>
            <a:ext cx="9639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AAFFA6-A731-4229-8C6E-611844356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384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AA08C40-34DF-4862-8722-9DE557477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828925"/>
            <a:ext cx="2333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初期開発費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F8B7D7-6312-4E92-8A7E-E530EF42E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847975"/>
            <a:ext cx="552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負担額、支払方法、向井氏分の立替回収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E203F7-5421-463E-8122-FD6D098B6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838450"/>
            <a:ext cx="104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05–07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7009A4-8F1B-4577-9225-4A3D48D0E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390900"/>
            <a:ext cx="9639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1C5BBD-63DC-47D1-BE1C-FCFBF4C84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766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6D4006-35E7-412A-96FC-1269946DD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667125"/>
            <a:ext cx="2333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月次精算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3641CB-9BC0-4D26-983E-05EFE42FF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686175"/>
            <a:ext cx="552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利益按分と店舗別ランニングコストの報告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FA63E8-3416-48D1-AF0A-715B7394C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3676650"/>
            <a:ext cx="104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08–09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60616A6-7726-4F92-AD60-0E2F9CC7A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229100"/>
            <a:ext cx="9639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EE5542B-50D1-498E-AC9E-BD86A144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148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DE85B8F-AB15-450C-9208-E26027E62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505325"/>
            <a:ext cx="2333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費用区分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485A43B-7129-49A9-908E-9D1ECA737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552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ランニングコストと追加開発費の整理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CD34193-4467-438F-9832-55AB50A3C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4514850"/>
            <a:ext cx="104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10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93DCD96-D7CA-4FCD-97E4-53C551412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067300"/>
            <a:ext cx="9639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A81F2B9-963C-47D1-A9C9-31CC7E2B9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3530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BE62FD7-A940-4C13-9550-47FC8B8B0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343525"/>
            <a:ext cx="2333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確認・合意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76ACF32-0097-4F43-A2FB-94786A2A8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62575"/>
            <a:ext cx="552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打ち合わせ用の確認メモと確認テーマ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80846BA-69E4-455B-8D4F-4338D6DFD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5353050"/>
            <a:ext cx="104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11–12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82B6E46-4797-4F3B-B37B-530B46BF0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57900"/>
            <a:ext cx="10820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掲載内容はすべて打ち合わせ用の確認案</a:t>
            </a:r>
          </a:p>
        </p:txBody>
      </p:sp>
    </p:spTree>
    <p:extLst>
      <p:ext uri="{BB962C8B-B14F-4D97-AF65-F5344CB8AC3E}">
        <p14:creationId xmlns:p14="http://schemas.microsoft.com/office/powerpoint/2010/main" val="38120620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14E9D16-64A3-44B2-AF87-9381EDBE5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30C700-35AD-4FE8-838A-D0397EE5B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925E3D-E75A-4518-B920-C58EE2DA2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今回の打ち合わせで確認すること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863A39-E88E-42FE-8EF6-9C5F54987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33375"/>
            <a:ext cx="11715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2E97CB-4546-4EB3-AC77-F64B709C8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628650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344C45-453B-44E7-941F-541D191C2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248DAC-6400-41F8-BBB6-E2FF7F116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442326-429E-4049-85F4-7FD0F8D60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6267AF-5586-44BE-A377-A6D0305F0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E24264-8E9F-454C-A1E9-71A53FCE0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24000"/>
            <a:ext cx="904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40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40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F3EE0E-47F1-41CD-922A-9226FB603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1647825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8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現時点の整理案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56CCCE-1705-4469-80C7-9650A6278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57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2F0C14-A3A0-481B-BDB2-A3228E88E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438400"/>
            <a:ext cx="415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初期開発費の想定額を100万円とする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7D3868-3E08-4518-B548-EFF3D3409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289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75FBCF-AF6B-4E71-BAB1-35D9A42B9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009900"/>
            <a:ext cx="415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3者で均等に負担する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5D1723-184E-4CB8-ADAF-AE690399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00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7B5928-6C7A-4C38-B6E4-977B67611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581400"/>
            <a:ext cx="4152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巧報社が向井氏分を一時的に立て替える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5DBF30-4485-4E86-837E-AD9E96606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EDA757-402C-4E48-99B9-BBD2FC0C5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67200"/>
            <a:ext cx="4152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未回収残高は事業終了時に向井氏が支払う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B6D739-551E-443F-BDBA-ABD0EA79E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9720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DA2F1A-F9B7-4647-A5E0-5AEBBE55E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953000"/>
            <a:ext cx="42481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月次費用は実費とし、AI経営共創パートナーズが報告する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AE3576-504B-4E0D-9497-762902ED6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66850"/>
            <a:ext cx="0" cy="4381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32782E-3662-49B1-AF31-E93CE03BB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524000"/>
            <a:ext cx="904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4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4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0160C10-7171-40FA-A065-C41403B5B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647825"/>
            <a:ext cx="3905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8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打ち合わせで決める詳細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5E300B0-FD6A-47AF-912C-8BB80F20A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57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83AD458-2BB8-4D6D-ABB3-CFD6666C8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438400"/>
            <a:ext cx="424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実費に含める費目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67A0F4D-4DC1-48A6-B182-BD8D0A962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219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A8F1557-71F0-4648-87F5-CE14BB6D3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200400"/>
            <a:ext cx="424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共通費の店舗配賦基準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20C0571-6238-46C2-B1BD-7CB836C69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981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82C2F4E-B940-4CE5-A324-EC847D32D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962400"/>
            <a:ext cx="424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追加開発の承認と費用負担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6C613EC-41E8-4B49-B8C2-455368C6E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743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4459BD9-9BA7-4D30-859A-62AACB75D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724400"/>
            <a:ext cx="424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0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請求・精算・報告の締め日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DEA1F39-6F98-4E09-A3A3-84E459D56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676900"/>
            <a:ext cx="4838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この資料の記載事項は、すべて確認案</a:t>
            </a:r>
          </a:p>
        </p:txBody>
      </p:sp>
    </p:spTree>
    <p:extLst>
      <p:ext uri="{BB962C8B-B14F-4D97-AF65-F5344CB8AC3E}">
        <p14:creationId xmlns:p14="http://schemas.microsoft.com/office/powerpoint/2010/main" val="15693569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7E6804-EBB0-4B54-A26E-E65666D5F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85FD26-9A78-4C13-8AB9-8C63B6FA9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137616-E106-4AE7-9629-B9CAB9527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3社の役割分担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B01300-B6C4-4044-AB94-B792ED7E4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33375"/>
            <a:ext cx="11715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BA0A25-5887-428C-9062-4DB011BFD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628650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5D4472-53DC-4335-9CB7-69597BF82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EDC8BD-69A5-455C-9066-88BF845BF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424CA3-D981-4EB0-A787-0E729ED54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2688AE-F02F-45B7-94EE-F2EF2E2CF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095EBE-C5D8-4788-BC68-BA80A8E36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4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販売・業界評価・技術運用の責任範囲を分ける</a:t>
            </a:r>
          </a:p>
        </p:txBody>
      </p:sp>
      <p:graphicFrame>
        <p:nvGraphicFramePr>
          <p:cNvPr id="23" name=""/>
          <p:cNvGraphicFramePr/>
          <p:nvPr/>
        </p:nvGraphicFramePr>
        <p:xfrm>
          <a:off xmlns:a="http://schemas.openxmlformats.org/drawingml/2006/main" x="685800" y="1924050"/>
          <a:ext xmlns:a="http://schemas.openxmlformats.org/drawingml/2006/main" cx="1082040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714500"/>
                <a:gridCol w="2571750"/>
                <a:gridCol w="4095750"/>
                <a:gridCol w="2438400"/>
              </a:tblGrid>
              <a:tr h="5334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主体</a:t>
                      </a:r>
                    </a:p>
                  </a:txBody>
                  <a:tcPr marL="114300" marR="114300" marT="95250" marB="95250" anchor="ctr">
                    <a:solidFill>
                      <a:srgbClr val="173A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主な責任</a:t>
                      </a:r>
                    </a:p>
                  </a:txBody>
                  <a:tcPr marL="114300" marR="114300" marT="95250" marB="95250" anchor="ctr">
                    <a:solidFill>
                      <a:srgbClr val="173A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担当内容</a:t>
                      </a:r>
                    </a:p>
                  </a:txBody>
                  <a:tcPr marL="114300" marR="114300" marT="95250" marB="95250" anchor="ctr">
                    <a:solidFill>
                      <a:srgbClr val="173A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主な判断・窓口</a:t>
                      </a:r>
                    </a:p>
                  </a:txBody>
                  <a:tcPr marL="114300" marR="114300" marT="95250" marB="95250" anchor="ctr">
                    <a:solidFill>
                      <a:srgbClr val="173A34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3A34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巧報社</a:t>
                      </a:r>
                    </a:p>
                  </a:txBody>
                  <a:tcPr marL="133350" marR="133350" marT="104775" marB="1047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販売企業</a:t>
                      </a:r>
                    </a:p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営業責任・事業戦略</a:t>
                      </a:r>
                    </a:p>
                  </a:txBody>
                  <a:tcPr marL="133350" marR="133350" marT="104775" marB="1047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顧客開拓、契約窓口、販売計画</a:t>
                      </a:r>
                    </a:p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顧客ニーズの収集と事業方針の提示</a:t>
                      </a:r>
                    </a:p>
                  </a:txBody>
                  <a:tcPr marL="133350" marR="133350" marT="104775" marB="1047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販売条件</a:t>
                      </a:r>
                    </a:p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顧客対応</a:t>
                      </a:r>
                    </a:p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事業判断</a:t>
                      </a:r>
                    </a:p>
                  </a:txBody>
                  <a:tcPr marL="133350" marR="133350" marT="104775" marB="104775" anchor="ctr">
                    <a:solidFill>
                      <a:srgbClr val="FFFFFF"/>
                    </a:solidFill>
                  </a:tcPr>
                </a:tc>
              </a:tr>
              <a:tr h="1104900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3A34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向井氏</a:t>
                      </a:r>
                    </a:p>
                  </a:txBody>
                  <a:tcPr marL="133350" marR="133350" marT="104775" marB="104775" anchor="ctr">
                    <a:solidFill>
                      <a:srgbClr val="ECE9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システム評価</a:t>
                      </a:r>
                    </a:p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業界コンサル</a:t>
                      </a:r>
                    </a:p>
                  </a:txBody>
                  <a:tcPr marL="133350" marR="133350" marT="104775" marB="104775" anchor="ctr">
                    <a:solidFill>
                      <a:srgbClr val="ECE9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業界視点での要件評価</a:t>
                      </a:r>
                    </a:p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現場適合性、活用方法、改善案の助言</a:t>
                      </a:r>
                    </a:p>
                  </a:txBody>
                  <a:tcPr marL="133350" marR="133350" marT="104775" marB="104775" anchor="ctr">
                    <a:solidFill>
                      <a:srgbClr val="ECE9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業界評価</a:t>
                      </a:r>
                    </a:p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品質助言</a:t>
                      </a:r>
                    </a:p>
                  </a:txBody>
                  <a:tcPr marL="133350" marR="133350" marT="104775" marB="104775" anchor="ctr">
                    <a:solidFill>
                      <a:srgbClr val="ECE9E1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3A34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AI経営共創</a:t>
                      </a:r>
                    </a:p>
                    <a:p>
                      <a:r>
                        <a:rPr sz="1350" b="1">
                          <a:solidFill>
                            <a:srgbClr val="173A34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パートナーズ</a:t>
                      </a:r>
                    </a:p>
                  </a:txBody>
                  <a:tcPr marL="133350" marR="133350" marT="104775" marB="1047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開発・保守・運用</a:t>
                      </a:r>
                    </a:p>
                  </a:txBody>
                  <a:tcPr marL="133350" marR="133350" marT="104775" marB="1047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システム設計・実装、障害対応</a:t>
                      </a:r>
                    </a:p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保守運用、技術支援、改善の実装</a:t>
                      </a:r>
                    </a:p>
                  </a:txBody>
                  <a:tcPr marL="133350" marR="133350" marT="104775" marB="1047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技術判断</a:t>
                      </a:r>
                    </a:p>
                    <a:p>
                      <a:r>
                        <a:rPr sz="1275">
                          <a:solidFill>
                            <a:srgbClr val="20211F"/>
                          </a:solidFill>
                          <a:latin typeface="Hiragino Sans"/>
                          <a:ea typeface="Hiragino Sans"/>
                          <a:cs typeface="Hiragino Sans"/>
                        </a:rPr>
                        <a:t>運用対応</a:t>
                      </a:r>
                    </a:p>
                  </a:txBody>
                  <a:tcPr marL="133350" marR="133350" marT="104775" marB="104775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D23390-F0D0-4DF8-BF60-B33BC0D12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0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役割の詳細、最終承認権、クレーム・障害時の責任分界は契約時に確定</a:t>
            </a:r>
          </a:p>
        </p:txBody>
      </p:sp>
    </p:spTree>
    <p:extLst>
      <p:ext uri="{BB962C8B-B14F-4D97-AF65-F5344CB8AC3E}">
        <p14:creationId xmlns:p14="http://schemas.microsoft.com/office/powerpoint/2010/main" val="143750457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37D2F83-D339-4A20-BCAB-F95CE2FA8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03A80A-B098-4EFB-B73C-62D181490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C1E809-5AA1-4948-AF34-CCF55EFDB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初期開発費の負担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39FDDB-C643-49AC-9BF9-3048C1D7D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33375"/>
            <a:ext cx="11715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A38BBD-5CAA-4B75-800D-FD40C3226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628650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E645FA-A8FB-4B7F-9F20-26DC21914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18B6B8-0369-4026-94C5-2B1E6374B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F713FF-14F0-4E93-9C1A-39A0DC822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7F2DCB-B618-4BF2-8568-5FDE7A846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05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003DF1-C8CD-46A8-9B88-9FFCC4FFB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1082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00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初期開発費（確認案）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D7A390-A198-41DA-959F-255A5DAD6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43100"/>
            <a:ext cx="10820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43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43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1,000,000円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12BD28-3341-44D2-8B55-6B0658504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43200"/>
            <a:ext cx="10820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AIツール利用料・開発工数などを含む想定額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173012-868A-4952-BAF3-174C22DDC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105150"/>
            <a:ext cx="8001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36100D-A1D5-4B45-8DA6-4B63373BF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33750"/>
            <a:ext cx="647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27B3E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72FAFA-1EF9-4624-9B4C-2C71D67F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00450"/>
            <a:ext cx="3257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巧報社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4552D7-71C7-4299-8577-AF4A671CD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43375"/>
            <a:ext cx="3257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4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4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333,333円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086FA7-05A8-4844-8289-DECC39899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3257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負担額（案）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AC2D32-2D10-4139-B1F6-A3C115712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3333750"/>
            <a:ext cx="0" cy="1504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7CC8BA-B019-47A1-8B8B-F47449D37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3333750"/>
            <a:ext cx="647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27B3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36DAB0B-7D92-420A-A16B-2DAEE1649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3600450"/>
            <a:ext cx="3257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向井氏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3EBF33-CDBC-4C59-AED4-E8414DA43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4143375"/>
            <a:ext cx="3257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4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4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333,333円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6E11531-4682-4F84-86BF-AF780B2AB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4705350"/>
            <a:ext cx="3257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負担額（案）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792806-2265-4C8A-8BE5-1613419FD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333750"/>
            <a:ext cx="0" cy="1504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66CB66-BEF4-45CE-8119-221E6C495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333750"/>
            <a:ext cx="647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27B3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8525C6-438F-476B-9D8A-A8CC41948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600450"/>
            <a:ext cx="3257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AI経営共創パートナーズ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6EEFA3-F604-46C6-8ED8-0CC580096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143375"/>
            <a:ext cx="3257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4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4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333,334円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3F3A15B-C623-435C-9966-18356EF35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705350"/>
            <a:ext cx="3257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負担額（案）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350E601-F2FE-420B-AAA5-A282BC0BE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530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8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8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3者均等を基本とする案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0375139-4FA4-40E1-8EE6-245112291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各者の最終負担額は打ち合わせで確認する</a:t>
            </a:r>
          </a:p>
        </p:txBody>
      </p:sp>
    </p:spTree>
    <p:extLst>
      <p:ext uri="{BB962C8B-B14F-4D97-AF65-F5344CB8AC3E}">
        <p14:creationId xmlns:p14="http://schemas.microsoft.com/office/powerpoint/2010/main" val="17494144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33042E9-6512-46DD-A6ED-B68AA68FF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A775DF-DB90-4300-AC1B-0E0BE4391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6C3CAD-4BD3-494D-ABCF-4EF16CEAE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初期開発費の支払方法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CD44CF-8278-4A23-B74E-E4897040B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33375"/>
            <a:ext cx="11715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73ACDC-0AFE-4A6F-96D2-C40D9BF58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628650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6EAEE5-B82B-45E3-B063-E74F11841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D57FBA-18F3-4F3E-BAE4-98E8562D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73A1D6-2917-448C-93D7-B7926AB88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95E994-1CB3-429D-8848-4006B9769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06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89AF64-9A9E-403E-81B2-C546C592A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5049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開発に必要な初期費用（想定）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FDDD8B-5DE8-49D4-A303-6AC203932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002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AI経営共創パートナーズ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A99E20-8D04-4ED5-97B5-49B6835A6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574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1,000,000円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18450F-0A1C-453C-BA2A-B9861C848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AIツール利用料・開発工数などを含む想定額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061CC4-6261-40B0-B907-5A51A5FA9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1581150"/>
            <a:ext cx="0" cy="1752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B2CFF5-4BCF-4F3A-A5A5-83958D1C3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15049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初期精算案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9E8F33-A88E-4668-B828-F0493A624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000250"/>
            <a:ext cx="552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210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巧報社が666,666円を支払う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E2212EA-C642-40B4-AD81-36B4CBDC1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571750"/>
            <a:ext cx="552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支払先：AI経営共創パートナーズ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B63712-29E6-4C39-8087-1BE940A3A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009900"/>
            <a:ext cx="552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内訳：巧報社自身 333,333円 ＋ 向井氏分の立替 333,333円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BD5902-1A86-4574-A36B-D0D7B922D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86200"/>
            <a:ext cx="1043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0485204-E748-4192-BE9D-CF0CC93FC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719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負担・立替の整理案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34DAE5-224E-4AB4-BD4D-2B14C4C79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86300"/>
            <a:ext cx="31337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AI経営共創パートナーズ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41C20E-85A8-4602-B99A-4CCFEC68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05400"/>
            <a:ext cx="3133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0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333,334円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E9BB02E-F534-4B9B-9FB0-6F88FE2B6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581650"/>
            <a:ext cx="31337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最終負担額（案）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70B70C2-EDD7-448F-A74D-E632C226C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4686300"/>
            <a:ext cx="0" cy="1066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B554BB4-CA04-4020-8843-4F985EDFB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686300"/>
            <a:ext cx="31337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4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巧報社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AD1E8FC-E813-44EB-8AFC-F2ED0FAF8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5105400"/>
            <a:ext cx="3133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0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666,666円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18506EA-D3E2-4253-BEBA-44E1AF8C8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5581650"/>
            <a:ext cx="31337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初期支払額（案）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D6CDD3E-3656-4E1D-9D5C-68F05AA63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3825" y="4686300"/>
            <a:ext cx="0" cy="1066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4E01EE6-5D50-4507-BE44-3E008B8EC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5275" y="4686300"/>
            <a:ext cx="31337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4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向井氏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3D1FE18-A7B9-4B02-8FCA-40615AA90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5275" y="5105400"/>
            <a:ext cx="3133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02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333,333円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79AA6F1-1B95-423F-AA66-9DC265684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5275" y="5581650"/>
            <a:ext cx="31337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立替対象額（案）</a:t>
            </a:r>
          </a:p>
        </p:txBody>
      </p:sp>
    </p:spTree>
    <p:extLst>
      <p:ext uri="{BB962C8B-B14F-4D97-AF65-F5344CB8AC3E}">
        <p14:creationId xmlns:p14="http://schemas.microsoft.com/office/powerpoint/2010/main" val="55988198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6E03748-2FBF-4B5F-B344-30DF57980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78F8DE-C568-436F-842B-7AA9119DA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AC29B2-85E4-43C4-86AD-1B8EE8605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向井氏分の立替回収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8ADEF6-C075-4912-9031-5017536FC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33375"/>
            <a:ext cx="11715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90A5F4-D48A-44FD-B8B0-410B25924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628650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CCE8E9-B429-4AE0-B907-EFDD21322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521337-8C18-4F60-B30F-C3B541C4F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CA4E05-E300-4FE4-B0C3-A8C806993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272159-D98D-450A-9CE2-DFD2E5E17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07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A81DD6-7A45-4B8F-A9F8-EEF50710F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7800"/>
            <a:ext cx="10820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7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向井氏の月次按分額を、立替残高がゼロになるまで巧報社へ充当する案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B41ECE-409B-47F3-B284-67C81C6B4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計算例　向井氏の按分額が毎月100,000円の場合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0F28DB-9942-4927-9788-301E1971D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409950"/>
            <a:ext cx="914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8D3C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F292E3A-02A4-4563-8737-543EF0031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1051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28575">
            <a:solidFill>
              <a:srgbClr val="B27B3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11EB55-5230-4284-96E5-4D27FE188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257550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18DC6C-5A87-4BD8-A92C-BD28B36B5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43350"/>
            <a:ext cx="12573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開始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29BD88-4300-4A59-A063-C8E6A55D8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62450"/>
            <a:ext cx="1562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333,333円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CC35BA-4D5B-4838-8816-6CF3295F1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1051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28575">
            <a:solidFill>
              <a:srgbClr val="B27B3E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88E42D0-1502-4B02-9C4F-DD7071AF2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257550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6D5AE4-F19D-42ED-B01E-C7AB5FF49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943350"/>
            <a:ext cx="12573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1か月目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1E3BDD-1425-4D61-B8A2-1093B06E7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362450"/>
            <a:ext cx="1562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233,333円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2A6C27-3035-4FE2-8D22-DFC1727C8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1051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28575">
            <a:solidFill>
              <a:srgbClr val="B27B3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478820-53FD-46A5-8EF7-8676C79C6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257550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5834C8-D042-451C-B8F8-88D0606DC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943350"/>
            <a:ext cx="12573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2か月目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7D230B6-B802-47E5-AFDA-AF959A375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4362450"/>
            <a:ext cx="1562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133,333円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ECE861-7785-47A0-9ECF-908C9F395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1051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28575">
            <a:solidFill>
              <a:srgbClr val="B27B3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519002A-D4EB-49F0-A2C2-B2D0BA5E0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257550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485FA46-EEFA-4F62-BE21-201CB87DD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943350"/>
            <a:ext cx="12573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3か月目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BAEADFB-F141-4A70-A478-2C99A79FB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362450"/>
            <a:ext cx="1562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33,333円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EE587D4-92CE-49EF-AFC3-3B837C442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31051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28575">
            <a:solidFill>
              <a:srgbClr val="173A3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D8E567C-2443-46D1-BFE6-3D249301F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3257550"/>
            <a:ext cx="609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97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完了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F730163-8402-4926-A9A5-BF2F79F59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43350"/>
            <a:ext cx="12573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4か月目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C39F489-08F0-4D86-ABAF-9B15F5918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4362450"/>
            <a:ext cx="1562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0円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870F6AC-A266-4D95-A440-9F47431DE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105400"/>
            <a:ext cx="1009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4か月目は33,333円を巧報社へ充当し、残り66,667円を向井氏へ支払う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3A9426B-D288-4AD9-B41B-1A479968E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34050"/>
            <a:ext cx="914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26FEDFF-CC1F-4A0D-B1D8-087CAB915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886450"/>
            <a:ext cx="9334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事業終了時に残高があれば、向井氏が未返済額を巧報社へ直接支払う</a:t>
            </a:r>
          </a:p>
        </p:txBody>
      </p:sp>
    </p:spTree>
    <p:extLst>
      <p:ext uri="{BB962C8B-B14F-4D97-AF65-F5344CB8AC3E}">
        <p14:creationId xmlns:p14="http://schemas.microsoft.com/office/powerpoint/2010/main" val="69188761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B528480-B0E1-4D41-924D-0B52F0F13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E16170-C8D3-44EF-AC24-138266CB4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6B7BD6-07F8-420E-BEA2-F97EC2ADE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月次利益の按分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FCDA08-68EC-4945-87B5-0E119F144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33375"/>
            <a:ext cx="11715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B7E340-0090-4F75-BED2-6F3F3EA9E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628650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9A2C7F-236D-43EC-806B-2F242AB85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7ED1DB-57D8-48DF-A61C-E59440A2A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3D1D14-D7EB-4D5E-9A2D-D6E858B49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35A7A5-8E95-4D3B-B085-CBD06972E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FBAD96-F88D-4531-8B6F-5BD70A70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分配対象利益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F9AE9A-9344-4B3B-AC45-6E0078343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609725"/>
            <a:ext cx="428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2100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2100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＝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04FC85-453E-4DE7-9E64-A64501190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81150"/>
            <a:ext cx="114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217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175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売上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E058F1-F4AD-4E4F-8220-900280336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609725"/>
            <a:ext cx="428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2100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2100" b="1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670541-9020-4B39-A687-0D31EAD3B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58115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8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8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ランニングコスト（実費）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444056-36AB-4999-AC53-363310E73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D1CA33-385C-4DD8-8548-1F4A2FF1F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個別に発生する経費は、3社が事前に承認した場合のみ売上から控除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6A69BA-C9AA-4D69-B240-69F30AC83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210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210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分配対象利益を3者で均等按分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626E12-C3A4-40A0-A760-F177D6066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3600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36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36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1/3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391C7E8-E6C0-4F73-961C-EB99B769F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3600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巧報社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7EF625A-D2AE-4C9E-9827-9B13C7ED2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3600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分配対象利益の33.33%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B8C5F1-C1E1-4469-83C6-F6BCEC7B4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3409950"/>
            <a:ext cx="0" cy="1333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C9D9DE-43AB-440D-8CDB-625959B0B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3371850"/>
            <a:ext cx="3600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36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36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1/3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1D39AFB-76AA-491A-A552-DB08D855E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4114800"/>
            <a:ext cx="3600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向井氏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A6A6E0A-4653-4DC3-9157-164E88DB0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4552950"/>
            <a:ext cx="3600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分配対象利益の33.33%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4059E72-E814-4DB4-A5D2-03E2073C9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409950"/>
            <a:ext cx="0" cy="1333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EDE403A-8810-4391-A86E-E6250AFB5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371850"/>
            <a:ext cx="3600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36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367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1/3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FF654D6-294B-4467-BF04-0255D387F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114800"/>
            <a:ext cx="3600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3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3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AI経営共創パートナーズ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E4E1FF6-C209-4BC2-A2FD-F015CE092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552950"/>
            <a:ext cx="3600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分配対象利益の33.33%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85260FA-3F8E-401E-A7F0-6F9C4A948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328CFE4-37E2-4F15-BBBD-800AC19A8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72100"/>
            <a:ext cx="10363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1500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立替回収中は向井氏分を巧報社へ支払い、回収後に通常の均等按分へ戻す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B0A20B8-2FC9-409F-8F1C-85640CD94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81700"/>
            <a:ext cx="10820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125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実費項目・共通費の配賦基準・個別経費の承認方法は未決</a:t>
            </a:r>
          </a:p>
        </p:txBody>
      </p:sp>
    </p:spTree>
    <p:extLst>
      <p:ext uri="{BB962C8B-B14F-4D97-AF65-F5344CB8AC3E}">
        <p14:creationId xmlns:p14="http://schemas.microsoft.com/office/powerpoint/2010/main" val="170742165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7A09149-3B24-4A9F-92CD-A8179FED7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0">
            <a:solidFill>
              <a:srgbClr val="173A34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814A49-A02F-41DC-AC37-2DDB721E8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9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3社協業整理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B95028-8FEB-487D-B40F-245FAD7BC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"/>
            <a:ext cx="962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27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月次実費の報告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AC29E5-7191-41A9-BF12-36D7AFC9F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33375"/>
            <a:ext cx="11715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B1076B-C602-4707-9389-41EFB658A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628650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51F395-E646-42AB-AB9C-639C94CA2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3A49AB-83B8-4FBF-AC5C-F9E7D2AEB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B6C8B5-83B5-4AC9-B6C7-0CF16D94F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304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店長エージェント　3社協議用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5BB579-3776-4106-B783-E78D7595E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72250"/>
            <a:ext cx="4095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82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09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5CC41F-5F43-4E11-B9F1-144C35129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650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AI経営共創パートナーズが店舗別の利用額を集計し、月例会議で3社へ報告する案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D3F6A1-A706-4918-9E11-1C41CFA70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647950"/>
            <a:ext cx="845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8D3C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61F6E9-5A91-4189-B45D-3F20FC7DA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3431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28575">
            <a:solidFill>
              <a:srgbClr val="B27B3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4794670-5869-4D67-925A-5E7AAF620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505075"/>
            <a:ext cx="609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E12136-C7ED-46A4-B8DF-BD7FAD959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00400"/>
            <a:ext cx="1600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店舗別集計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068AD9-644F-4176-9BB2-210295317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38550"/>
            <a:ext cx="1943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API利用料など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店舗ごとの実費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5A88C3-E97D-4A17-8941-2342C318B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3431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28575">
            <a:solidFill>
              <a:srgbClr val="B27B3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1E45DD-7EEA-4E68-96D1-582EB2582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505075"/>
            <a:ext cx="609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CE4664-7BFF-4490-A4E5-1A66BAAE8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200400"/>
            <a:ext cx="1600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共通費集計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51C305-A3F4-494E-BF73-9581440A2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638550"/>
            <a:ext cx="1943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サーバー・DB・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外部サービス等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87FFAB-C5A3-4D9A-8C15-2F2469F1C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3431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5EF"/>
          </a:solidFill>
          <a:ln xmlns:a="http://schemas.openxmlformats.org/drawingml/2006/main" w="28575">
            <a:solidFill>
              <a:srgbClr val="B27B3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FE8F59-8D34-4EAB-A664-95FD5402D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505075"/>
            <a:ext cx="609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B374CC-EED7-4DC4-A72F-AF8876563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200400"/>
            <a:ext cx="1600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月例報告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86C853-1038-455C-B23E-C06E7FDBC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638550"/>
            <a:ext cx="1943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費目・金額・根拠を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3社で確認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2522AD-49CB-44AE-B1B6-0AD83D815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3431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A34"/>
          </a:solidFill>
          <a:ln xmlns:a="http://schemas.openxmlformats.org/drawingml/2006/main" w="28575">
            <a:solidFill>
              <a:srgbClr val="173A34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3DBBFD1-F104-45F8-92B4-76834FF3F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505075"/>
            <a:ext cx="609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050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defRPr>
            </a:pPr>
            <a:r>
              <a:rPr sz="1050" b="1">
                <a:solidFill>
                  <a:srgbClr val="FFFFFF"/>
                </a:solidFill>
                <a:latin typeface="Hiragino Sans"/>
                <a:ea typeface="Hiragino Sans"/>
                <a:cs typeface="Hiragino Sans"/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DF9016A-C4DC-4FEE-8392-13B470A87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200400"/>
            <a:ext cx="1600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57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利益計算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1B73E86-5611-48A0-B0E5-B1D76BE62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638550"/>
            <a:ext cx="1943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確認した実費を控除し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defRPr>
            </a:pPr>
            <a:r>
              <a:rPr sz="1275" b="0">
                <a:solidFill>
                  <a:srgbClr val="6D6A63"/>
                </a:solidFill>
                <a:latin typeface="Hiragino Sans"/>
                <a:ea typeface="Hiragino Sans"/>
                <a:cs typeface="Hiragino Sans"/>
              </a:rPr>
              <a:t>残額を3社按分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8B0ED8-A25A-4479-B32A-D19748A02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defRPr>
            </a:pPr>
            <a:r>
              <a:rPr sz="1425" b="1">
                <a:solidFill>
                  <a:srgbClr val="173A34"/>
                </a:solidFill>
                <a:latin typeface="Hiragino Sans"/>
                <a:ea typeface="Hiragino Sans"/>
                <a:cs typeface="Hiragino Sans"/>
              </a:rPr>
              <a:t>月例報告に含める内容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F62CCC7-CCF4-4C79-9FAC-F87A44069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対象月・対象店舗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C78CDE9-2E69-4422-8FA1-611CA33D8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105400"/>
            <a:ext cx="0" cy="495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CDE23C2-C691-4DB5-B147-838885ACE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5143500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費目・利用量・金額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72D6229-7383-4312-A1BD-75D517CE9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5105400"/>
            <a:ext cx="0" cy="495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C9554B2-4A3C-4B76-A14C-CF03ABE2F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5143500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店舗別小計・共通費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5AF2D00-A923-4E12-BF73-9584E6FED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5105400"/>
            <a:ext cx="0" cy="495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03B57DA-5FAC-43FC-946D-BAE671733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14350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当月合計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6DF012A-CD4A-4A57-8CEA-B267A7FB2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5105400"/>
            <a:ext cx="0" cy="495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3C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34DF122-FE53-454B-91D6-F371C1F52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5143500"/>
            <a:ext cx="217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20211F"/>
                </a:solidFill>
                <a:latin typeface="Hiragino Sans"/>
                <a:ea typeface="Hiragino Sans"/>
                <a:cs typeface="Hiragino Sans"/>
              </a:rPr>
              <a:t>利用・請求明細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1C7F31B-E8B4-4567-832D-8474099CA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7B3E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87B5D6A-05D5-4D61-9ED4-972C531C3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defRPr>
            </a:pPr>
            <a:r>
              <a:rPr sz="1200" b="1">
                <a:solidFill>
                  <a:srgbClr val="B27B3E"/>
                </a:solidFill>
                <a:latin typeface="Hiragino Sans"/>
                <a:ea typeface="Hiragino Sans"/>
                <a:cs typeface="Hiragino Sans"/>
              </a:rPr>
              <a:t>確認事項　実費の対象、共通費の店舗配賦、月例報告書の様式・締め日</a:t>
            </a:r>
          </a:p>
        </p:txBody>
      </p:sp>
    </p:spTree>
    <p:extLst>
      <p:ext uri="{BB962C8B-B14F-4D97-AF65-F5344CB8AC3E}">
        <p14:creationId xmlns:p14="http://schemas.microsoft.com/office/powerpoint/2010/main" val="4009266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2026-09-16T08:02:56.4580000Z</dcterms:created>
  <dcterms:modified xsi:type="dcterms:W3CDTF">2026-09-16T08:02:56.4580000Z</dcterms:modified>
</coreProperties>
</file>